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2" r:id="rId2"/>
    <p:sldId id="2563" r:id="rId3"/>
    <p:sldId id="2605" r:id="rId4"/>
    <p:sldId id="2564" r:id="rId5"/>
    <p:sldId id="2565" r:id="rId6"/>
    <p:sldId id="2607" r:id="rId7"/>
    <p:sldId id="2567" r:id="rId8"/>
    <p:sldId id="2568" r:id="rId9"/>
    <p:sldId id="2569" r:id="rId10"/>
    <p:sldId id="2571" r:id="rId11"/>
    <p:sldId id="2572" r:id="rId12"/>
    <p:sldId id="2573" r:id="rId13"/>
    <p:sldId id="2575" r:id="rId14"/>
    <p:sldId id="2576" r:id="rId15"/>
    <p:sldId id="2577" r:id="rId16"/>
    <p:sldId id="2579" r:id="rId17"/>
    <p:sldId id="2580" r:id="rId18"/>
    <p:sldId id="2581" r:id="rId19"/>
    <p:sldId id="2583" r:id="rId20"/>
    <p:sldId id="2584" r:id="rId21"/>
    <p:sldId id="2587" r:id="rId22"/>
    <p:sldId id="2588" r:id="rId23"/>
    <p:sldId id="2591" r:id="rId24"/>
    <p:sldId id="2592" r:id="rId25"/>
    <p:sldId id="2595" r:id="rId26"/>
    <p:sldId id="2596" r:id="rId27"/>
    <p:sldId id="2599" r:id="rId28"/>
    <p:sldId id="2600" r:id="rId29"/>
    <p:sldId id="2601" r:id="rId30"/>
    <p:sldId id="2586" r:id="rId31"/>
    <p:sldId id="2608" r:id="rId32"/>
    <p:sldId id="2606" r:id="rId33"/>
    <p:sldId id="2604" r:id="rId34"/>
    <p:sldId id="2603" r:id="rId35"/>
    <p:sldId id="2609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ick-off do API do Primeiro Semestre: Exercitando a Lógica de Programação com Sequências Numéricas" id="{B7544E53-34F4-F24F-996B-DDD371368E68}">
          <p14:sldIdLst>
            <p14:sldId id="2562"/>
          </p14:sldIdLst>
        </p14:section>
        <p14:section name="Introdução ao Projeto" id="{7B2B3BDB-1EF1-E842-875D-366097D0D483}">
          <p14:sldIdLst>
            <p14:sldId id="2563"/>
            <p14:sldId id="2605"/>
            <p14:sldId id="2564"/>
            <p14:sldId id="2565"/>
          </p14:sldIdLst>
        </p14:section>
        <p14:section name="Sequência de Fibonacci" id="{5765157C-B184-9644-A428-012A47085E81}">
          <p14:sldIdLst>
            <p14:sldId id="2607"/>
            <p14:sldId id="2567"/>
            <p14:sldId id="2568"/>
            <p14:sldId id="2569"/>
          </p14:sldIdLst>
        </p14:section>
        <p14:section name="Números Triangulares" id="{1E7A2DA9-2446-2F40-86C9-F217A5457632}">
          <p14:sldIdLst>
            <p14:sldId id="2571"/>
            <p14:sldId id="2572"/>
            <p14:sldId id="2573"/>
          </p14:sldIdLst>
        </p14:section>
        <p14:section name="Sequência de Números Primos" id="{9D164845-EB4C-5D49-A241-6ABE6101F627}">
          <p14:sldIdLst>
            <p14:sldId id="2575"/>
            <p14:sldId id="2576"/>
            <p14:sldId id="2577"/>
          </p14:sldIdLst>
        </p14:section>
        <p14:section name="Sequência Fatorial" id="{BE554BD5-9923-2E43-A798-48394070FCC9}">
          <p14:sldIdLst>
            <p14:sldId id="2579"/>
            <p14:sldId id="2580"/>
            <p14:sldId id="2581"/>
          </p14:sldIdLst>
        </p14:section>
        <p14:section name="Sequência de Quadrados Perfeitos" id="{3522C613-0539-144A-9762-725E65A25D7E}">
          <p14:sldIdLst>
            <p14:sldId id="2583"/>
            <p14:sldId id="2584"/>
          </p14:sldIdLst>
        </p14:section>
        <p14:section name="Sequência de Cubos" id="{44376CDB-0AAC-354B-857D-6D38A7B94BC1}">
          <p14:sldIdLst>
            <p14:sldId id="2587"/>
            <p14:sldId id="2588"/>
          </p14:sldIdLst>
        </p14:section>
        <p14:section name="Sequência Geométrica" id="{5C8AF853-1BD5-FC4D-AF6D-FE6CD0D3D64D}">
          <p14:sldIdLst>
            <p14:sldId id="2591"/>
            <p14:sldId id="2592"/>
          </p14:sldIdLst>
        </p14:section>
        <p14:section name="Sequência Alternada" id="{75E5B16C-8803-5245-B2DE-E9967C0FCA3E}">
          <p14:sldIdLst>
            <p14:sldId id="2595"/>
            <p14:sldId id="2596"/>
          </p14:sldIdLst>
        </p14:section>
        <p14:section name="Sequência Tribonacci" id="{5A3D320E-56A7-DA45-AB43-3E6D21D7A68C}">
          <p14:sldIdLst>
            <p14:sldId id="2599"/>
            <p14:sldId id="2600"/>
            <p14:sldId id="2601"/>
            <p14:sldId id="2586"/>
            <p14:sldId id="2608"/>
            <p14:sldId id="2606"/>
            <p14:sldId id="2604"/>
          </p14:sldIdLst>
        </p14:section>
        <p14:section name="Conclusão" id="{ED68633B-EC88-084B-B05F-14D14F6C7C66}">
          <p14:sldIdLst>
            <p14:sldId id="2603"/>
            <p14:sldId id="26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1"/>
  </p:normalViewPr>
  <p:slideViewPr>
    <p:cSldViewPr snapToGrid="0">
      <p:cViewPr varScale="1">
        <p:scale>
          <a:sx n="102" d="100"/>
          <a:sy n="102" d="100"/>
        </p:scale>
        <p:origin x="85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117DBF-FC3C-498B-BF31-DFD36FE449FF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0A8D6D-8FFF-40D2-8170-BD3C5ED7630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Lógica de Programação</a:t>
          </a:r>
          <a:endParaRPr lang="en-US"/>
        </a:p>
      </dgm:t>
    </dgm:pt>
    <dgm:pt modelId="{B8880AE1-6D03-4C32-A5BF-2F18D86EE8ED}" type="parTrans" cxnId="{192859AB-6A9B-4138-B22B-4451255DD1A8}">
      <dgm:prSet/>
      <dgm:spPr/>
      <dgm:t>
        <a:bodyPr/>
        <a:lstStyle/>
        <a:p>
          <a:endParaRPr lang="en-US"/>
        </a:p>
      </dgm:t>
    </dgm:pt>
    <dgm:pt modelId="{44CD25AD-4A5D-41FC-8DB0-82BB21B0DD9A}" type="sibTrans" cxnId="{192859AB-6A9B-4138-B22B-4451255DD1A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F76F80A-251E-496F-9A4B-7793CBEB866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 lógica de programação é essencial para entender como os programas funcionam e como resolver problemas de maneira eficaz.</a:t>
          </a:r>
          <a:endParaRPr lang="en-US"/>
        </a:p>
      </dgm:t>
    </dgm:pt>
    <dgm:pt modelId="{D3C2140C-A22C-438D-88A4-86EC8C52F886}" type="parTrans" cxnId="{2E4C634C-9580-4BFE-9B2A-A94F4F806A4F}">
      <dgm:prSet/>
      <dgm:spPr/>
      <dgm:t>
        <a:bodyPr/>
        <a:lstStyle/>
        <a:p>
          <a:endParaRPr lang="en-US"/>
        </a:p>
      </dgm:t>
    </dgm:pt>
    <dgm:pt modelId="{35D3C69B-3324-40B6-91FC-A1FC54E2A6A2}" type="sibTrans" cxnId="{2E4C634C-9580-4BFE-9B2A-A94F4F806A4F}">
      <dgm:prSet/>
      <dgm:spPr/>
      <dgm:t>
        <a:bodyPr/>
        <a:lstStyle/>
        <a:p>
          <a:endParaRPr lang="en-US"/>
        </a:p>
      </dgm:t>
    </dgm:pt>
    <dgm:pt modelId="{8F4141F2-6449-4FCC-9F39-8B5E8EABFD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Importância da Prática</a:t>
          </a:r>
          <a:endParaRPr lang="en-US"/>
        </a:p>
      </dgm:t>
    </dgm:pt>
    <dgm:pt modelId="{7446638D-AA2B-4150-AC99-8C205AB83047}" type="parTrans" cxnId="{4BF652E2-36F0-430E-A707-56D0FA503BB8}">
      <dgm:prSet/>
      <dgm:spPr/>
      <dgm:t>
        <a:bodyPr/>
        <a:lstStyle/>
        <a:p>
          <a:endParaRPr lang="en-US"/>
        </a:p>
      </dgm:t>
    </dgm:pt>
    <dgm:pt modelId="{F71DA43B-47C6-453F-8D07-55D1A91DD39F}" type="sibTrans" cxnId="{4BF652E2-36F0-430E-A707-56D0FA503BB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7D43221-BD89-493C-9D32-02CCD166948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 prática contínua é fundamental para adquirir proficiência em programação e aplicar a lógica em projetos reais.</a:t>
          </a:r>
          <a:endParaRPr lang="en-US"/>
        </a:p>
      </dgm:t>
    </dgm:pt>
    <dgm:pt modelId="{700A2498-ABC9-488A-B919-CA510ECEBBA3}" type="parTrans" cxnId="{00C6E6A7-8211-477C-94AC-3436A0718D06}">
      <dgm:prSet/>
      <dgm:spPr/>
      <dgm:t>
        <a:bodyPr/>
        <a:lstStyle/>
        <a:p>
          <a:endParaRPr lang="en-US"/>
        </a:p>
      </dgm:t>
    </dgm:pt>
    <dgm:pt modelId="{02B9B008-04C9-4C02-92A7-2BA80CE8907C}" type="sibTrans" cxnId="{00C6E6A7-8211-477C-94AC-3436A0718D06}">
      <dgm:prSet/>
      <dgm:spPr/>
      <dgm:t>
        <a:bodyPr/>
        <a:lstStyle/>
        <a:p>
          <a:endParaRPr lang="en-US"/>
        </a:p>
      </dgm:t>
    </dgm:pt>
    <dgm:pt modelId="{E22EC0E1-7A82-48D9-88F7-7327D96F9F9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Exploração e Aprendizado</a:t>
          </a:r>
          <a:endParaRPr lang="en-US"/>
        </a:p>
      </dgm:t>
    </dgm:pt>
    <dgm:pt modelId="{AB3DA757-E08E-4BEF-9D4A-7D2C221B2427}" type="parTrans" cxnId="{4A839A44-D47D-412C-94BF-8B55699912D0}">
      <dgm:prSet/>
      <dgm:spPr/>
      <dgm:t>
        <a:bodyPr/>
        <a:lstStyle/>
        <a:p>
          <a:endParaRPr lang="en-US"/>
        </a:p>
      </dgm:t>
    </dgm:pt>
    <dgm:pt modelId="{06402918-756C-439A-B724-DDEE3E64648D}" type="sibTrans" cxnId="{4A839A44-D47D-412C-94BF-8B55699912D0}">
      <dgm:prSet/>
      <dgm:spPr/>
      <dgm:t>
        <a:bodyPr/>
        <a:lstStyle/>
        <a:p>
          <a:endParaRPr lang="en-US"/>
        </a:p>
      </dgm:t>
    </dgm:pt>
    <dgm:pt modelId="{8DE50A4C-3396-4880-9621-038BDD85CAA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Sinta-se motivado a explorar mais sobre programação e a experimentar diferentes sequências e algoritmos em seus projetos.</a:t>
          </a:r>
          <a:endParaRPr lang="en-US"/>
        </a:p>
      </dgm:t>
    </dgm:pt>
    <dgm:pt modelId="{B899E371-5183-431B-AC0D-D389F5AB1C65}" type="parTrans" cxnId="{622569A8-C439-49EC-8AFF-7D89A8C2CE84}">
      <dgm:prSet/>
      <dgm:spPr/>
      <dgm:t>
        <a:bodyPr/>
        <a:lstStyle/>
        <a:p>
          <a:endParaRPr lang="en-US"/>
        </a:p>
      </dgm:t>
    </dgm:pt>
    <dgm:pt modelId="{CA1B50D9-5CF0-4655-BD2B-DB3EC6A0445D}" type="sibTrans" cxnId="{622569A8-C439-49EC-8AFF-7D89A8C2CE84}">
      <dgm:prSet/>
      <dgm:spPr/>
      <dgm:t>
        <a:bodyPr/>
        <a:lstStyle/>
        <a:p>
          <a:endParaRPr lang="en-US"/>
        </a:p>
      </dgm:t>
    </dgm:pt>
    <dgm:pt modelId="{A2AB113C-EFEA-A844-AE2E-BBCDA824E732}" type="pres">
      <dgm:prSet presAssocID="{13117DBF-FC3C-498B-BF31-DFD36FE449FF}" presName="Name0" presStyleCnt="0">
        <dgm:presLayoutVars>
          <dgm:dir/>
          <dgm:resizeHandles val="exact"/>
        </dgm:presLayoutVars>
      </dgm:prSet>
      <dgm:spPr/>
    </dgm:pt>
    <dgm:pt modelId="{F8314108-D530-E84D-AF67-61CB8F310C8D}" type="pres">
      <dgm:prSet presAssocID="{6D0A8D6D-8FFF-40D2-8170-BD3C5ED76308}" presName="compNode" presStyleCnt="0"/>
      <dgm:spPr/>
    </dgm:pt>
    <dgm:pt modelId="{815E8780-1339-AF41-94B6-6316F158F4F9}" type="pres">
      <dgm:prSet presAssocID="{6D0A8D6D-8FFF-40D2-8170-BD3C5ED76308}" presName="pictRect" presStyleLbl="revTx" presStyleIdx="0" presStyleCnt="6">
        <dgm:presLayoutVars>
          <dgm:chMax val="0"/>
          <dgm:bulletEnabled/>
        </dgm:presLayoutVars>
      </dgm:prSet>
      <dgm:spPr/>
    </dgm:pt>
    <dgm:pt modelId="{4E5A7CA9-A22B-3A48-88DC-BAB79D941944}" type="pres">
      <dgm:prSet presAssocID="{6D0A8D6D-8FFF-40D2-8170-BD3C5ED76308}" presName="textRect" presStyleLbl="revTx" presStyleIdx="1" presStyleCnt="6">
        <dgm:presLayoutVars>
          <dgm:bulletEnabled/>
        </dgm:presLayoutVars>
      </dgm:prSet>
      <dgm:spPr/>
    </dgm:pt>
    <dgm:pt modelId="{29A95633-B209-9049-8936-42618A89F053}" type="pres">
      <dgm:prSet presAssocID="{44CD25AD-4A5D-41FC-8DB0-82BB21B0DD9A}" presName="sibTrans" presStyleLbl="sibTrans2D1" presStyleIdx="0" presStyleCnt="0"/>
      <dgm:spPr/>
    </dgm:pt>
    <dgm:pt modelId="{A6FDDF46-E5FE-5B4A-AE69-C4AE7C138143}" type="pres">
      <dgm:prSet presAssocID="{8F4141F2-6449-4FCC-9F39-8B5E8EABFDBE}" presName="compNode" presStyleCnt="0"/>
      <dgm:spPr/>
    </dgm:pt>
    <dgm:pt modelId="{2A8C76ED-1DA6-1444-8AEB-FB560F9CB860}" type="pres">
      <dgm:prSet presAssocID="{8F4141F2-6449-4FCC-9F39-8B5E8EABFDBE}" presName="pictRect" presStyleLbl="revTx" presStyleIdx="2" presStyleCnt="6">
        <dgm:presLayoutVars>
          <dgm:chMax val="0"/>
          <dgm:bulletEnabled/>
        </dgm:presLayoutVars>
      </dgm:prSet>
      <dgm:spPr/>
    </dgm:pt>
    <dgm:pt modelId="{80A8C0ED-E452-CB43-9161-03DAA45C0662}" type="pres">
      <dgm:prSet presAssocID="{8F4141F2-6449-4FCC-9F39-8B5E8EABFDBE}" presName="textRect" presStyleLbl="revTx" presStyleIdx="3" presStyleCnt="6">
        <dgm:presLayoutVars>
          <dgm:bulletEnabled/>
        </dgm:presLayoutVars>
      </dgm:prSet>
      <dgm:spPr/>
    </dgm:pt>
    <dgm:pt modelId="{1C4C74D7-8AED-B54D-9BD7-C63C7D4E0423}" type="pres">
      <dgm:prSet presAssocID="{F71DA43B-47C6-453F-8D07-55D1A91DD39F}" presName="sibTrans" presStyleLbl="sibTrans2D1" presStyleIdx="0" presStyleCnt="0"/>
      <dgm:spPr/>
    </dgm:pt>
    <dgm:pt modelId="{04D0529E-10CD-2B4C-9D34-6CD6686176D5}" type="pres">
      <dgm:prSet presAssocID="{E22EC0E1-7A82-48D9-88F7-7327D96F9F9D}" presName="compNode" presStyleCnt="0"/>
      <dgm:spPr/>
    </dgm:pt>
    <dgm:pt modelId="{692CC4BE-0A88-6F40-AF8C-F3512E088D61}" type="pres">
      <dgm:prSet presAssocID="{E22EC0E1-7A82-48D9-88F7-7327D96F9F9D}" presName="pictRect" presStyleLbl="revTx" presStyleIdx="4" presStyleCnt="6">
        <dgm:presLayoutVars>
          <dgm:chMax val="0"/>
          <dgm:bulletEnabled/>
        </dgm:presLayoutVars>
      </dgm:prSet>
      <dgm:spPr/>
    </dgm:pt>
    <dgm:pt modelId="{48AF6B6D-4658-984C-B454-AEC92BA650D7}" type="pres">
      <dgm:prSet presAssocID="{E22EC0E1-7A82-48D9-88F7-7327D96F9F9D}" presName="textRect" presStyleLbl="revTx" presStyleIdx="5" presStyleCnt="6">
        <dgm:presLayoutVars>
          <dgm:bulletEnabled/>
        </dgm:presLayoutVars>
      </dgm:prSet>
      <dgm:spPr/>
    </dgm:pt>
  </dgm:ptLst>
  <dgm:cxnLst>
    <dgm:cxn modelId="{EBAADB12-95B8-EC49-8454-3597D37D9123}" type="presOf" srcId="{44CD25AD-4A5D-41FC-8DB0-82BB21B0DD9A}" destId="{29A95633-B209-9049-8936-42618A89F053}" srcOrd="0" destOrd="0" presId="urn:microsoft.com/office/officeart/2024/3/layout/hArchList1"/>
    <dgm:cxn modelId="{A73E951E-DB41-B848-864B-2D741C8B592E}" type="presOf" srcId="{5F76F80A-251E-496F-9A4B-7793CBEB8665}" destId="{4E5A7CA9-A22B-3A48-88DC-BAB79D941944}" srcOrd="0" destOrd="0" presId="urn:microsoft.com/office/officeart/2024/3/layout/hArchList1"/>
    <dgm:cxn modelId="{47854737-E707-894F-988C-053E31D23D0B}" type="presOf" srcId="{8DE50A4C-3396-4880-9621-038BDD85CAA6}" destId="{48AF6B6D-4658-984C-B454-AEC92BA650D7}" srcOrd="0" destOrd="0" presId="urn:microsoft.com/office/officeart/2024/3/layout/hArchList1"/>
    <dgm:cxn modelId="{4A839A44-D47D-412C-94BF-8B55699912D0}" srcId="{13117DBF-FC3C-498B-BF31-DFD36FE449FF}" destId="{E22EC0E1-7A82-48D9-88F7-7327D96F9F9D}" srcOrd="2" destOrd="0" parTransId="{AB3DA757-E08E-4BEF-9D4A-7D2C221B2427}" sibTransId="{06402918-756C-439A-B724-DDEE3E64648D}"/>
    <dgm:cxn modelId="{2E4C634C-9580-4BFE-9B2A-A94F4F806A4F}" srcId="{6D0A8D6D-8FFF-40D2-8170-BD3C5ED76308}" destId="{5F76F80A-251E-496F-9A4B-7793CBEB8665}" srcOrd="0" destOrd="0" parTransId="{D3C2140C-A22C-438D-88A4-86EC8C52F886}" sibTransId="{35D3C69B-3324-40B6-91FC-A1FC54E2A6A2}"/>
    <dgm:cxn modelId="{82BEF072-190C-044A-BBC4-77D4AC4662D5}" type="presOf" srcId="{F71DA43B-47C6-453F-8D07-55D1A91DD39F}" destId="{1C4C74D7-8AED-B54D-9BD7-C63C7D4E0423}" srcOrd="0" destOrd="0" presId="urn:microsoft.com/office/officeart/2024/3/layout/hArchList1"/>
    <dgm:cxn modelId="{A84A0897-5B96-9E49-8698-3B1BD8AE7557}" type="presOf" srcId="{13117DBF-FC3C-498B-BF31-DFD36FE449FF}" destId="{A2AB113C-EFEA-A844-AE2E-BBCDA824E732}" srcOrd="0" destOrd="0" presId="urn:microsoft.com/office/officeart/2024/3/layout/hArchList1"/>
    <dgm:cxn modelId="{4A814999-26EF-6E45-B693-7F5358194FB9}" type="presOf" srcId="{E22EC0E1-7A82-48D9-88F7-7327D96F9F9D}" destId="{692CC4BE-0A88-6F40-AF8C-F3512E088D61}" srcOrd="0" destOrd="0" presId="urn:microsoft.com/office/officeart/2024/3/layout/hArchList1"/>
    <dgm:cxn modelId="{00C6E6A7-8211-477C-94AC-3436A0718D06}" srcId="{8F4141F2-6449-4FCC-9F39-8B5E8EABFDBE}" destId="{D7D43221-BD89-493C-9D32-02CCD166948C}" srcOrd="0" destOrd="0" parTransId="{700A2498-ABC9-488A-B919-CA510ECEBBA3}" sibTransId="{02B9B008-04C9-4C02-92A7-2BA80CE8907C}"/>
    <dgm:cxn modelId="{622569A8-C439-49EC-8AFF-7D89A8C2CE84}" srcId="{E22EC0E1-7A82-48D9-88F7-7327D96F9F9D}" destId="{8DE50A4C-3396-4880-9621-038BDD85CAA6}" srcOrd="0" destOrd="0" parTransId="{B899E371-5183-431B-AC0D-D389F5AB1C65}" sibTransId="{CA1B50D9-5CF0-4655-BD2B-DB3EC6A0445D}"/>
    <dgm:cxn modelId="{192859AB-6A9B-4138-B22B-4451255DD1A8}" srcId="{13117DBF-FC3C-498B-BF31-DFD36FE449FF}" destId="{6D0A8D6D-8FFF-40D2-8170-BD3C5ED76308}" srcOrd="0" destOrd="0" parTransId="{B8880AE1-6D03-4C32-A5BF-2F18D86EE8ED}" sibTransId="{44CD25AD-4A5D-41FC-8DB0-82BB21B0DD9A}"/>
    <dgm:cxn modelId="{298E03C2-1183-D148-9CAD-D24C57B4DD2D}" type="presOf" srcId="{6D0A8D6D-8FFF-40D2-8170-BD3C5ED76308}" destId="{815E8780-1339-AF41-94B6-6316F158F4F9}" srcOrd="0" destOrd="0" presId="urn:microsoft.com/office/officeart/2024/3/layout/hArchList1"/>
    <dgm:cxn modelId="{F9986CD8-1348-654B-8963-A98F7CD3D3BE}" type="presOf" srcId="{D7D43221-BD89-493C-9D32-02CCD166948C}" destId="{80A8C0ED-E452-CB43-9161-03DAA45C0662}" srcOrd="0" destOrd="0" presId="urn:microsoft.com/office/officeart/2024/3/layout/hArchList1"/>
    <dgm:cxn modelId="{4BF652E2-36F0-430E-A707-56D0FA503BB8}" srcId="{13117DBF-FC3C-498B-BF31-DFD36FE449FF}" destId="{8F4141F2-6449-4FCC-9F39-8B5E8EABFDBE}" srcOrd="1" destOrd="0" parTransId="{7446638D-AA2B-4150-AC99-8C205AB83047}" sibTransId="{F71DA43B-47C6-453F-8D07-55D1A91DD39F}"/>
    <dgm:cxn modelId="{5241AFF2-137B-A24C-A5F6-07D4E973EE67}" type="presOf" srcId="{8F4141F2-6449-4FCC-9F39-8B5E8EABFDBE}" destId="{2A8C76ED-1DA6-1444-8AEB-FB560F9CB860}" srcOrd="0" destOrd="0" presId="urn:microsoft.com/office/officeart/2024/3/layout/hArchList1"/>
    <dgm:cxn modelId="{1694E57B-C805-7A41-93B6-820774DB25B0}" type="presParOf" srcId="{A2AB113C-EFEA-A844-AE2E-BBCDA824E732}" destId="{F8314108-D530-E84D-AF67-61CB8F310C8D}" srcOrd="0" destOrd="0" presId="urn:microsoft.com/office/officeart/2024/3/layout/hArchList1"/>
    <dgm:cxn modelId="{D296EE64-06AF-CE4B-A48A-380F0E3559B2}" type="presParOf" srcId="{F8314108-D530-E84D-AF67-61CB8F310C8D}" destId="{815E8780-1339-AF41-94B6-6316F158F4F9}" srcOrd="0" destOrd="0" presId="urn:microsoft.com/office/officeart/2024/3/layout/hArchList1"/>
    <dgm:cxn modelId="{849854A4-2E62-B340-9961-BCB757A95C90}" type="presParOf" srcId="{F8314108-D530-E84D-AF67-61CB8F310C8D}" destId="{4E5A7CA9-A22B-3A48-88DC-BAB79D941944}" srcOrd="1" destOrd="0" presId="urn:microsoft.com/office/officeart/2024/3/layout/hArchList1"/>
    <dgm:cxn modelId="{C708EBC5-7EC7-1848-B974-8240192AEB2A}" type="presParOf" srcId="{A2AB113C-EFEA-A844-AE2E-BBCDA824E732}" destId="{29A95633-B209-9049-8936-42618A89F053}" srcOrd="1" destOrd="0" presId="urn:microsoft.com/office/officeart/2024/3/layout/hArchList1"/>
    <dgm:cxn modelId="{EA9244FA-0592-2D41-9ED9-B2AB5B2AFDFD}" type="presParOf" srcId="{A2AB113C-EFEA-A844-AE2E-BBCDA824E732}" destId="{A6FDDF46-E5FE-5B4A-AE69-C4AE7C138143}" srcOrd="2" destOrd="0" presId="urn:microsoft.com/office/officeart/2024/3/layout/hArchList1"/>
    <dgm:cxn modelId="{E096829F-2F9F-7246-A87B-3B4BA4C9E885}" type="presParOf" srcId="{A6FDDF46-E5FE-5B4A-AE69-C4AE7C138143}" destId="{2A8C76ED-1DA6-1444-8AEB-FB560F9CB860}" srcOrd="0" destOrd="0" presId="urn:microsoft.com/office/officeart/2024/3/layout/hArchList1"/>
    <dgm:cxn modelId="{551A558A-23F1-6746-B003-6D79B457B4B3}" type="presParOf" srcId="{A6FDDF46-E5FE-5B4A-AE69-C4AE7C138143}" destId="{80A8C0ED-E452-CB43-9161-03DAA45C0662}" srcOrd="1" destOrd="0" presId="urn:microsoft.com/office/officeart/2024/3/layout/hArchList1"/>
    <dgm:cxn modelId="{BA389DB5-693B-814A-8960-658E637D893C}" type="presParOf" srcId="{A2AB113C-EFEA-A844-AE2E-BBCDA824E732}" destId="{1C4C74D7-8AED-B54D-9BD7-C63C7D4E0423}" srcOrd="3" destOrd="0" presId="urn:microsoft.com/office/officeart/2024/3/layout/hArchList1"/>
    <dgm:cxn modelId="{5BC999C8-306B-1C49-8EC3-4A88A5C3C5BD}" type="presParOf" srcId="{A2AB113C-EFEA-A844-AE2E-BBCDA824E732}" destId="{04D0529E-10CD-2B4C-9D34-6CD6686176D5}" srcOrd="4" destOrd="0" presId="urn:microsoft.com/office/officeart/2024/3/layout/hArchList1"/>
    <dgm:cxn modelId="{E359CAA8-BC6A-2F4C-A632-64A12A223E1A}" type="presParOf" srcId="{04D0529E-10CD-2B4C-9D34-6CD6686176D5}" destId="{692CC4BE-0A88-6F40-AF8C-F3512E088D61}" srcOrd="0" destOrd="0" presId="urn:microsoft.com/office/officeart/2024/3/layout/hArchList1"/>
    <dgm:cxn modelId="{E0968DA4-6F07-3B49-8D1F-CB0C3C813284}" type="presParOf" srcId="{04D0529E-10CD-2B4C-9D34-6CD6686176D5}" destId="{48AF6B6D-4658-984C-B454-AEC92BA650D7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E8780-1339-AF41-94B6-6316F158F4F9}">
      <dsp:nvSpPr>
        <dsp:cNvPr id="0" name=""/>
        <dsp:cNvSpPr/>
      </dsp:nvSpPr>
      <dsp:spPr>
        <a:xfrm>
          <a:off x="0" y="0"/>
          <a:ext cx="3403282" cy="35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Lógica de Programação</a:t>
          </a:r>
          <a:endParaRPr lang="en-US" sz="1800" kern="1200"/>
        </a:p>
      </dsp:txBody>
      <dsp:txXfrm>
        <a:off x="0" y="0"/>
        <a:ext cx="3403282" cy="355310"/>
      </dsp:txXfrm>
    </dsp:sp>
    <dsp:sp modelId="{4E5A7CA9-A22B-3A48-88DC-BAB79D941944}">
      <dsp:nvSpPr>
        <dsp:cNvPr id="0" name=""/>
        <dsp:cNvSpPr/>
      </dsp:nvSpPr>
      <dsp:spPr>
        <a:xfrm>
          <a:off x="0" y="355310"/>
          <a:ext cx="3403282" cy="2132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 lógica de programação é essencial para entender como os programas funcionam e como resolver problemas de maneira eficaz.</a:t>
          </a:r>
          <a:endParaRPr lang="en-US" sz="1400" kern="1200"/>
        </a:p>
      </dsp:txBody>
      <dsp:txXfrm>
        <a:off x="0" y="355310"/>
        <a:ext cx="3403282" cy="2132893"/>
      </dsp:txXfrm>
    </dsp:sp>
    <dsp:sp modelId="{2A8C76ED-1DA6-1444-8AEB-FB560F9CB860}">
      <dsp:nvSpPr>
        <dsp:cNvPr id="0" name=""/>
        <dsp:cNvSpPr/>
      </dsp:nvSpPr>
      <dsp:spPr>
        <a:xfrm>
          <a:off x="3743610" y="0"/>
          <a:ext cx="3403282" cy="35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Importância da Prática</a:t>
          </a:r>
          <a:endParaRPr lang="en-US" sz="1800" kern="1200"/>
        </a:p>
      </dsp:txBody>
      <dsp:txXfrm>
        <a:off x="3743610" y="0"/>
        <a:ext cx="3403282" cy="355310"/>
      </dsp:txXfrm>
    </dsp:sp>
    <dsp:sp modelId="{80A8C0ED-E452-CB43-9161-03DAA45C0662}">
      <dsp:nvSpPr>
        <dsp:cNvPr id="0" name=""/>
        <dsp:cNvSpPr/>
      </dsp:nvSpPr>
      <dsp:spPr>
        <a:xfrm>
          <a:off x="3743610" y="355310"/>
          <a:ext cx="3403282" cy="2132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 prática contínua é fundamental para adquirir proficiência em programação e aplicar a lógica em projetos reais.</a:t>
          </a:r>
          <a:endParaRPr lang="en-US" sz="1400" kern="1200"/>
        </a:p>
      </dsp:txBody>
      <dsp:txXfrm>
        <a:off x="3743610" y="355310"/>
        <a:ext cx="3403282" cy="2132893"/>
      </dsp:txXfrm>
    </dsp:sp>
    <dsp:sp modelId="{692CC4BE-0A88-6F40-AF8C-F3512E088D61}">
      <dsp:nvSpPr>
        <dsp:cNvPr id="0" name=""/>
        <dsp:cNvSpPr/>
      </dsp:nvSpPr>
      <dsp:spPr>
        <a:xfrm>
          <a:off x="7487221" y="0"/>
          <a:ext cx="3403282" cy="35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Exploração e Aprendizado</a:t>
          </a:r>
          <a:endParaRPr lang="en-US" sz="1800" kern="1200"/>
        </a:p>
      </dsp:txBody>
      <dsp:txXfrm>
        <a:off x="7487221" y="0"/>
        <a:ext cx="3403282" cy="355310"/>
      </dsp:txXfrm>
    </dsp:sp>
    <dsp:sp modelId="{48AF6B6D-4658-984C-B454-AEC92BA650D7}">
      <dsp:nvSpPr>
        <dsp:cNvPr id="0" name=""/>
        <dsp:cNvSpPr/>
      </dsp:nvSpPr>
      <dsp:spPr>
        <a:xfrm>
          <a:off x="7487221" y="355310"/>
          <a:ext cx="3403282" cy="2132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Sinta-se motivado a explorar mais sobre programação e a experimentar diferentes sequências e algoritmos em seus projetos.</a:t>
          </a:r>
          <a:endParaRPr lang="en-US" sz="1400" kern="1200"/>
        </a:p>
      </dsp:txBody>
      <dsp:txXfrm>
        <a:off x="7487221" y="355310"/>
        <a:ext cx="3403282" cy="2132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997B0-F1B7-EC46-A486-971B2382A4A9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16845-9258-D042-9FEA-E9778832DA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137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Nesta apresentação, discutiremos os objetivos do projeto, a importância do estudo de sequências numéricas, e a estrutura da nossa sessão. Em seguida, vamos explorar diferentes sequências numéricas, incluindo Fibonacci, números triangulares, primos, fatoriais, quadrados perfeitos, cubos, sequências geométricas, alternadas e Tribonacci.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0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números triangulares são formados pela soma dos primeiros n números naturais. Vamos entender o padrão desta sequência, como calcular o número triangular na posição N e os desafios que podemos realizar.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568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números triangulares representam formas geométricas em triângulos e são calculados pela fórmula T(n) = n(n + 1)/2. A sequência começa com 1, 3, 6, 10, 15, entre outros.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2055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Vamos demonstrar como calcular rapidamente o número triangular na posição N usando a fórmula mencionada e analisar sua implementação em um programa de exemplo.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552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números primos são fundamentais na matemática. Vamos definir o que são, como identificá-los e apresentar exemplos práticos, listando os primeiros N números primos e propondo desafios relacionados.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228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Um número primo é um número natural maior que 1 que não pode ser formado pela multiplicação de dois menores. Vamos discutir algoritmos eficientes para identificar números primos, como o Crivo de Eratóstenes.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437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Vamos implementar um código que lista os primeiros N números primos e demonstrar a eficácia do algoritmo utilizado, explorando também a complexidade de tempo.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486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fatorial representa o produto de todos os inteiros de 1 até N. Discutiremos o padrão desta sequência, como calcular o fatorial de um número e os desafios que podem ser realizados.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02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fatorial de um número N (N!) é definido como N! = N × (N-1) × ... × 1. A sequência começa com 1, 2, 6, 24, 120 e assim por diante.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16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Vamos implementar uma função para calcular o fatorial de um número, explorando tanto a abordagem iterativa quanto a recursiva, e discutir suas implicações de desempenho.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014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quadrados perfeitos são formados pela multiplicação de um número inteiro por ele mesmo. Vamos discutir o padrão desta sequência, como gerar os primeiros N termos e os desafios propostos.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49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introdução ao nosso projeto irá estabelecer o contexto e a relevância do estudo de sequências numéricas. Vamos abordar os objetivos que buscamos alcançar, bem como a importância deste aprendizado no desenvolvimento de habilidades de programação.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54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de quadrados perfeitos é representada por 1, 4, 9, 16, 25, e assim por diante. Cada termo é gerado elevando o índice ao quadrado.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73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de cubos representa a multiplicação de um número inteiro por ele mesmo três vezes. Vamos explorar o padrão desta sequência, como calcular a soma dos primeiros N cubos e os desafios que podemos propor.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114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de cubos é representada por 1, 8, 27, 64, 125, e assim por diante. Cada termo é gerado elevando o índice ao cubo.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75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geométrica é uma sequência em que cada termo é multiplicado por uma constante. Vamos discutir o padrão desta sequência e como calcular o termo na posição N.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geométrica pode ser expressa como a = a1 * r^(n-1), onde a1 é o primeiro termo e r é a razão. Vamos ver exemplos práticos e aplicações.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35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alternada é uma sequência que alterna entre dois padrões ou operações. Vamos discutir o padrão, gerar os primeiros N termos e propor desafios interessantes.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690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sequências alternadas podem seguir padrões diversos, como somar e subtrair sequencialmente. Vamos explorar exemplos e suas aplicações práticas.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606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de Tribonacci é semelhante à de Fibonacci, mas cada número é a soma dos três anteriores. Vamos explorar o padrão da sequência, exemplos e desafios.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63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de Tribonacci começa com 0, 0, 1, e os próximos termos são gerados pela soma dos três números anteriores, como 0, 0, 1, 1, 2, 4, 7, 12, e assim por diante.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991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Vamos demonstrar como calcular os termos da sequência de Tribonacci usando algoritmos recursivos e iterativos, discutindo suas diferenças e aplicações.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63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08F24-C4CF-7760-BD1B-3D1FDD72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5993E11-18D0-15F4-E4DF-6CFB3A337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0FBAA8E-9BDF-B607-7D96-F311A22CF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Nesta apresentação, discutiremos os objetivos do projeto, a importância do estudo de sequências numéricas, e a estrutura da nossa sessão. Em seguida, vamos explorar diferentes sequências numéricas, incluindo Fibonacci, números triangulares, primos, fatoriais, quadrados perfeitos, cubos, sequências geométricas, alternadas e Tribonacci.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E0C6D6-C83B-2562-E065-456E8CC71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193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desafios incluem calcular quadrados perfeitos para números até 10 e explorar a relação entre quadrados perfeitos e outros conceitos matemáticos, como raízes quadradas.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244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C75EE-A7E9-02CE-64AD-287CC222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D6B139-54DA-60E1-D41D-BA9EFC3A3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BD37C64-365B-2E13-DF7D-D3FF783B3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de Tribonacci é semelhante à de Fibonacci, mas cada número é a soma dos três anteriores. Vamos explorar o padrão da sequência, exemplos e desafios.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409832-60F9-FE9C-DC48-06A6CB103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127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F9B31-FB13-C957-0BD4-63B40DE2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BD8DDB-373B-0202-E662-5935EFAC9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2D1E25B-C82D-D346-856C-58C3432EB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desafios incluem calcular quadrados perfeitos para números até 10 e explorar a relação entre quadrados perfeitos e outros conceitos matemáticos, como raízes quadradas.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58A843-7A9E-A148-8CA8-307C52CC3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229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CD46B-D472-9390-348E-98048D61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B843FC-83E7-5F86-AD7D-D60C7F07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1F9D303-AB58-964C-9D6A-160E25C6D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desafios incluem calcular quadrados perfeitos para números até 10 e explorar a relação entre quadrados perfeitos e outros conceitos matemáticos, como raízes quadradas.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E7D32F-5DE7-1FCF-0673-17D4AAE59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077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Neste kick-off, abordamos a lógica de programação através de diversas sequências numéricas. Esperamos que você se sinta motivado a explorar mais e a praticar a implementação desses conceitos em seus projetos. A prática é fundamental para a proficiência em programação.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991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Este slide é dedicado a responder dúvidas que possam ter surgido durante a apresentação. É importante esclarecer qualquer parte do conteúdo, especialmente em relação às sequências numéricas e suas aplicações práticas. Sinta-se à vontade para fazer perguntas ou levantar pontos que precisam de mais explicação.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16845-9258-D042-9FEA-E9778832DAC8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74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principais objetivos deste projeto incluem melhorar as habilidades de lógica de programação, entender padrões em sequências numéricas e aplicar esses conceitos em problemas de programação do mundo real. Queremos que todos se sintam confortáveis ao trabalhar com diferentes tipos de sequências.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85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estudo de sequências numéricas é fundamental para o desenvolvimento do raciocínio lógico e analítico. Essas sequências aparecem em diversos campos, como matemática, ciência da computação e finanças, facilitando a resolução de problemas e a modelagem de fenômenos naturais.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46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336AE-67C3-8AC7-B3BD-9FB0FECF7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89EB57-A8CA-AE35-26E3-0E3F04D10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7A1D6C2-11B9-3B9B-29F4-0A4A35B6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introdução ao nosso projeto irá estabelecer o contexto e a relevância do estudo de sequências numéricas. Vamos abordar os objetivos que buscamos alcançar, bem como a importância deste aprendizado no desenvolvimento de habilidades de programação.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C6A399-247E-44A8-C323-67838D417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753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de Fibonacci é uma das mais conhecidas, onde cada número é a soma dos dois anteriores. Neste trecho, exploraremos o padrão da sequência, um exemplo do cálculo do n-ésimo termo e apresentaremos desafios que incentivem a prática.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2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sequência de Fibonacci começa com 0 e 1, e prossegue como 0, 1, 1, 2, 3, 5, 8, 13, e assim por diante. Este padrão é fundamental em diversas áreas como biologia e computação.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13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calcular o n-ésimo termo da sequência de Fibonacci, podemos usar uma função recursiva ou iterativa. Vamos demonstrar um exemplo prático de como isso é feito em código e discutir as complexidades envolvidas.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171D-DBCC-974D-8AD3-EBF7525F7E8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2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3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9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0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6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8/29/25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2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3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Vista de baixo ângulo da torre de estacionamento. Eu crio a cor do arco-íris dos edifícios">
            <a:extLst>
              <a:ext uri="{FF2B5EF4-FFF2-40B4-BE49-F238E27FC236}">
                <a16:creationId xmlns:a16="http://schemas.microsoft.com/office/drawing/2014/main" id="{9D9B5BF1-C637-4AA6-8E86-459B7B8658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809" b="73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9D1244-C4B4-3AB9-A56E-FA376FCF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KICK-OFF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7E68C2-A8F0-5BD6-E9C8-20B7E96F8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212848"/>
            <a:ext cx="6035040" cy="6305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API PRIMEIRO SEMESTRE BANCO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0DAB03-2898-3A42-6FE6-B5B2EC8CC712}"/>
              </a:ext>
            </a:extLst>
          </p:cNvPr>
          <p:cNvSpPr txBox="1"/>
          <p:nvPr/>
        </p:nvSpPr>
        <p:spPr>
          <a:xfrm>
            <a:off x="2981195" y="2578701"/>
            <a:ext cx="2837437" cy="1039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6000" dirty="0"/>
              <a:t>2025-2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1AB2E4-7766-E0C6-3AE6-1EA0F79585D3}"/>
              </a:ext>
            </a:extLst>
          </p:cNvPr>
          <p:cNvSpPr txBox="1"/>
          <p:nvPr/>
        </p:nvSpPr>
        <p:spPr>
          <a:xfrm>
            <a:off x="612648" y="4383662"/>
            <a:ext cx="4993673" cy="100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Professor M2: </a:t>
            </a:r>
            <a:r>
              <a:rPr lang="en-US" sz="2800" dirty="0" err="1"/>
              <a:t>Leônidas</a:t>
            </a: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Professor P2: Sabha</a:t>
            </a:r>
          </a:p>
        </p:txBody>
      </p:sp>
      <p:pic>
        <p:nvPicPr>
          <p:cNvPr id="9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724D5021-47B4-F3E2-1DE7-F10768C7B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03" r="11697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7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13698937-B054-FC3F-AF47-5984B218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B8D96A-A352-6FEA-34A7-923F3240A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Números Triangulares</a:t>
            </a:r>
          </a:p>
        </p:txBody>
      </p:sp>
    </p:spTree>
    <p:extLst>
      <p:ext uri="{BB962C8B-B14F-4D97-AF65-F5344CB8AC3E}">
        <p14:creationId xmlns:p14="http://schemas.microsoft.com/office/powerpoint/2010/main" val="1553237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Aula de matemática">
            <a:extLst>
              <a:ext uri="{FF2B5EF4-FFF2-40B4-BE49-F238E27FC236}">
                <a16:creationId xmlns:a16="http://schemas.microsoft.com/office/drawing/2014/main" id="{3091C87D-528D-448C-B339-E8EB571EB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1933" r="20454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2F0AE4-DA25-3638-09E6-19FA65AB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Padrão da sequência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F7BA70-556B-58A8-EF2D-5535457BC52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de Números Triangulares</a:t>
            </a:r>
          </a:p>
          <a:p>
            <a:pPr marL="0" lvl="1" indent="0">
              <a:buNone/>
            </a:pPr>
            <a:r>
              <a:rPr lang="pt-BR" sz="1400"/>
              <a:t>Os números triangulares são representações geométricas que formam triângulos e são fundamentais na matemática.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Fórmula para Cálculo</a:t>
            </a:r>
          </a:p>
          <a:p>
            <a:pPr marL="0" lvl="1" indent="0">
              <a:buNone/>
            </a:pPr>
            <a:r>
              <a:rPr lang="pt-BR" sz="1400"/>
              <a:t>A fórmula T(n) = n(n + 1)/2 é utilizada para calcular os números triangulares, começando a sequência com 1, 3, 6, e assim por diante.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Exemplos da Sequência</a:t>
            </a:r>
          </a:p>
          <a:p>
            <a:pPr marL="0" lvl="1" indent="0">
              <a:buNone/>
            </a:pPr>
            <a:r>
              <a:rPr lang="pt-BR" sz="1400"/>
              <a:t>A sequência de números triangulares inclui 1, 3, 6, 10, 15, entre outros, demonstrando seu crescimento.</a:t>
            </a:r>
          </a:p>
        </p:txBody>
      </p:sp>
    </p:spTree>
    <p:extLst>
      <p:ext uri="{BB962C8B-B14F-4D97-AF65-F5344CB8AC3E}">
        <p14:creationId xmlns:p14="http://schemas.microsoft.com/office/powerpoint/2010/main" val="2015005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órmulas escritas em um quadro-negro">
            <a:extLst>
              <a:ext uri="{FF2B5EF4-FFF2-40B4-BE49-F238E27FC236}">
                <a16:creationId xmlns:a16="http://schemas.microsoft.com/office/drawing/2014/main" id="{E846AC5E-6246-494E-B566-B2D63B7F30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500" r="20466" b="-2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68576D-7F88-B464-1406-E2501A5B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 e cálculo do número triangular na posição 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8F73EA-2FFB-4CAF-4C19-16FD1785161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4679" y="2212848"/>
            <a:ext cx="4361688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Fórmula do Número Triangular</a:t>
            </a:r>
          </a:p>
          <a:p>
            <a:pPr marL="0" lvl="1" indent="0">
              <a:buNone/>
            </a:pPr>
            <a:r>
              <a:rPr lang="pt-BR" sz="1400"/>
              <a:t>A fórmula para calcular o número triangular na posição N é N*(N+1)/2, que permite determinar rapidamente seu valor.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Implementação em Programa</a:t>
            </a:r>
          </a:p>
          <a:p>
            <a:pPr marL="0" lvl="1" indent="0">
              <a:buNone/>
            </a:pPr>
            <a:r>
              <a:rPr lang="pt-BR" sz="1400"/>
              <a:t>Vamos analisar um programa de exemplo que utiliza a fórmula para calcular o número triangular na posição N usando uma linguagem de programação.</a:t>
            </a:r>
          </a:p>
        </p:txBody>
      </p:sp>
    </p:spTree>
    <p:extLst>
      <p:ext uri="{BB962C8B-B14F-4D97-AF65-F5344CB8AC3E}">
        <p14:creationId xmlns:p14="http://schemas.microsoft.com/office/powerpoint/2010/main" val="4051808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87993249-BB07-6350-9B86-89671174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974B69-DE24-F206-9135-7B29A2A91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Sequência de Números Primos</a:t>
            </a:r>
          </a:p>
        </p:txBody>
      </p:sp>
    </p:spTree>
    <p:extLst>
      <p:ext uri="{BB962C8B-B14F-4D97-AF65-F5344CB8AC3E}">
        <p14:creationId xmlns:p14="http://schemas.microsoft.com/office/powerpoint/2010/main" val="3245469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a fileira de alfinetes coloridos">
            <a:extLst>
              <a:ext uri="{FF2B5EF4-FFF2-40B4-BE49-F238E27FC236}">
                <a16:creationId xmlns:a16="http://schemas.microsoft.com/office/drawing/2014/main" id="{07E49C5A-CB25-4FED-8B90-48D95A70AF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3070" r="3834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686B378-9E2F-43F1-FADE-335375C8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15" y="603504"/>
            <a:ext cx="4361689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Definição e identificação de números primos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D758FE-1848-4CC4-9033-A183728D5B3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23017" y="2212848"/>
            <a:ext cx="4361688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de Números Primos</a:t>
            </a:r>
          </a:p>
          <a:p>
            <a:pPr marL="0" lvl="1" indent="0">
              <a:buNone/>
            </a:pPr>
            <a:r>
              <a:rPr lang="pt-BR" sz="1400"/>
              <a:t>Um número primo é definido como um número natural maior que 1 que não pode ser formado pela multiplicação de dois menores.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Algoritmos de Identificação</a:t>
            </a:r>
          </a:p>
          <a:p>
            <a:pPr marL="0" lvl="1" indent="0">
              <a:buNone/>
            </a:pPr>
            <a:r>
              <a:rPr lang="pt-BR" sz="1400"/>
              <a:t>Existem algoritmos eficientes, como o Crivo de Eratóstenes, que ajudam na identificação de números primos em um intervalo.</a:t>
            </a:r>
          </a:p>
        </p:txBody>
      </p:sp>
    </p:spTree>
    <p:extLst>
      <p:ext uri="{BB962C8B-B14F-4D97-AF65-F5344CB8AC3E}">
        <p14:creationId xmlns:p14="http://schemas.microsoft.com/office/powerpoint/2010/main" val="998301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 fundo de letras maiúsculas e minúsculas confusas em tons pastel multicoloridos contra um fundo preto.">
            <a:extLst>
              <a:ext uri="{FF2B5EF4-FFF2-40B4-BE49-F238E27FC236}">
                <a16:creationId xmlns:a16="http://schemas.microsoft.com/office/drawing/2014/main" id="{85F920F8-A5AF-4900-9350-EA9835F7A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103" r="22104" b="-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E95514-B4AA-A5AB-F39F-895D260D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 e listagem dos primeiros N primos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FF7D0B-AB7F-712F-D56C-F7CC93D38DA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Implementação do Código</a:t>
            </a:r>
          </a:p>
          <a:p>
            <a:pPr marL="0" lvl="1" indent="0">
              <a:buNone/>
            </a:pPr>
            <a:r>
              <a:rPr lang="pt-BR" sz="1400"/>
              <a:t>Vamos criar um código que gera e lista os primeiros N números primos, utilizando um algoritmo eficiente.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Eficácia do Algoritmo</a:t>
            </a:r>
          </a:p>
          <a:p>
            <a:pPr marL="0" lvl="1" indent="0">
              <a:buNone/>
            </a:pPr>
            <a:r>
              <a:rPr lang="pt-BR" sz="1400"/>
              <a:t>Analisaremos a eficácia do algoritmo utilizado para listar números primos, focando na sua precisão e eficiência.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Complexidade de Tempo</a:t>
            </a:r>
          </a:p>
          <a:p>
            <a:pPr marL="0" lvl="1" indent="0">
              <a:buNone/>
            </a:pPr>
            <a:r>
              <a:rPr lang="pt-BR" sz="1400"/>
              <a:t>Exploraremos a complexidade de tempo do algoritmo e como isso afeta o desempenho na geração de números primos.</a:t>
            </a:r>
          </a:p>
        </p:txBody>
      </p:sp>
    </p:spTree>
    <p:extLst>
      <p:ext uri="{BB962C8B-B14F-4D97-AF65-F5344CB8AC3E}">
        <p14:creationId xmlns:p14="http://schemas.microsoft.com/office/powerpoint/2010/main" val="2417280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FEECE682-5D52-FAD6-4AC3-6275F686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4D2E64-D5FC-B75B-81B0-17D43B229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Sequência Fatorial</a:t>
            </a:r>
          </a:p>
        </p:txBody>
      </p:sp>
    </p:spTree>
    <p:extLst>
      <p:ext uri="{BB962C8B-B14F-4D97-AF65-F5344CB8AC3E}">
        <p14:creationId xmlns:p14="http://schemas.microsoft.com/office/powerpoint/2010/main" val="335947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lose-up tiro de gráfico de futebol">
            <a:extLst>
              <a:ext uri="{FF2B5EF4-FFF2-40B4-BE49-F238E27FC236}">
                <a16:creationId xmlns:a16="http://schemas.microsoft.com/office/drawing/2014/main" id="{7B6F1D0A-3753-4274-8A58-C1D5BBF542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9096" r="23110" b="-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BD2EA9-6070-5505-9445-A230E814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Padrão da sequência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2E989E-71A6-F366-097B-E074DE57713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do Fatorial</a:t>
            </a:r>
          </a:p>
          <a:p>
            <a:pPr marL="0" lvl="1" indent="0">
              <a:buNone/>
            </a:pPr>
            <a:r>
              <a:rPr lang="pt-BR" sz="1400"/>
              <a:t>O fatorial de um número N é o produto de todos os inteiros positivos até N, representado como N!.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Sequência Fatorial</a:t>
            </a:r>
          </a:p>
          <a:p>
            <a:pPr marL="0" lvl="1" indent="0">
              <a:buNone/>
            </a:pPr>
            <a:r>
              <a:rPr lang="pt-BR" sz="1400"/>
              <a:t>A sequência de fatoriais começa com 1, 2, 6, 24, 120, demonstrando o crescimento exponencial dos valores.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Exemplo de Cálculo</a:t>
            </a:r>
          </a:p>
          <a:p>
            <a:pPr marL="0" lvl="1" indent="0">
              <a:buNone/>
            </a:pPr>
            <a:r>
              <a:rPr lang="pt-BR" sz="1400"/>
              <a:t>Por exemplo, 5! = 5 × 4 × 3 × 2 × 1 = 120, ilustrando como calcular o fatorial de um número.</a:t>
            </a:r>
          </a:p>
        </p:txBody>
      </p:sp>
    </p:spTree>
    <p:extLst>
      <p:ext uri="{BB962C8B-B14F-4D97-AF65-F5344CB8AC3E}">
        <p14:creationId xmlns:p14="http://schemas.microsoft.com/office/powerpoint/2010/main" val="351765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Espaço Reservado para Conteúdo 4" descr="Mar ondulado e falésia em Portofino, Itália,">
            <a:extLst>
              <a:ext uri="{FF2B5EF4-FFF2-40B4-BE49-F238E27FC236}">
                <a16:creationId xmlns:a16="http://schemas.microsoft.com/office/drawing/2014/main" id="{398362DB-A5E9-4C75-B574-F9D7422F18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8201" r="-2" b="30558"/>
          <a:stretch/>
        </p:blipFill>
        <p:spPr>
          <a:xfrm>
            <a:off x="731521" y="2011679"/>
            <a:ext cx="4684352" cy="42976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41E2CA-F5CB-B970-012F-34E4E957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41"/>
            <a:ext cx="4779572" cy="1298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 e cálculo do fatorial de um número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6CFE6F-C854-D89F-A94E-BA1E79F7833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30551" y="548638"/>
            <a:ext cx="5546770" cy="576072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Cálculo do Fatorial</a:t>
            </a:r>
          </a:p>
          <a:p>
            <a:pPr marL="0" lvl="1" indent="0">
              <a:buNone/>
            </a:pPr>
            <a:r>
              <a:rPr lang="pt-BR" sz="1400"/>
              <a:t>O fatorial de um número é o produto de todos os inteiros positivos até esse número, essencial em matemática e programação.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Abordagem Iterativa</a:t>
            </a:r>
          </a:p>
          <a:p>
            <a:pPr marL="0" lvl="1" indent="0">
              <a:buNone/>
            </a:pPr>
            <a:r>
              <a:rPr lang="pt-BR" sz="1400"/>
              <a:t>A abordagem iterativa usa um loop para calcular o fatorial, sendo mais eficiente em termos de uso de memória.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Abordagem Recursiva</a:t>
            </a:r>
          </a:p>
          <a:p>
            <a:pPr marL="0" lvl="1" indent="0">
              <a:buNone/>
            </a:pPr>
            <a:r>
              <a:rPr lang="pt-BR" sz="1400"/>
              <a:t>A abordagem recursiva chama a função dentro de si mesma, proporcionando um método mais simples, mas com maior uso de memória.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Implicações de Desempenho</a:t>
            </a:r>
          </a:p>
          <a:p>
            <a:pPr marL="0" lvl="1" indent="0">
              <a:buNone/>
            </a:pPr>
            <a:r>
              <a:rPr lang="pt-BR" sz="1400"/>
              <a:t>Discutir as diferenças de desempenho entre as abordagens iterativa e recursiva é crucial para entender a eficiência da programação.</a:t>
            </a:r>
          </a:p>
        </p:txBody>
      </p:sp>
    </p:spTree>
    <p:extLst>
      <p:ext uri="{BB962C8B-B14F-4D97-AF65-F5344CB8AC3E}">
        <p14:creationId xmlns:p14="http://schemas.microsoft.com/office/powerpoint/2010/main" val="3546456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A164737A-6EFB-B2CE-F6CB-4FE6B12C62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4F9AD1-61DB-89EA-3D4E-CD82F2C40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Sequência de Quadrados Perfeitos</a:t>
            </a:r>
          </a:p>
        </p:txBody>
      </p:sp>
    </p:spTree>
    <p:extLst>
      <p:ext uri="{BB962C8B-B14F-4D97-AF65-F5344CB8AC3E}">
        <p14:creationId xmlns:p14="http://schemas.microsoft.com/office/powerpoint/2010/main" val="1545266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E6BC33DC-F377-AB6C-98DD-EDD90E5921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C57BA0-8190-18C9-5560-7E2C3BEA3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Introdução ao Projeto</a:t>
            </a:r>
          </a:p>
        </p:txBody>
      </p:sp>
    </p:spTree>
    <p:extLst>
      <p:ext uri="{BB962C8B-B14F-4D97-AF65-F5344CB8AC3E}">
        <p14:creationId xmlns:p14="http://schemas.microsoft.com/office/powerpoint/2010/main" val="180224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Vários slides dispostos um isolado em um fundo branco.">
            <a:extLst>
              <a:ext uri="{FF2B5EF4-FFF2-40B4-BE49-F238E27FC236}">
                <a16:creationId xmlns:a16="http://schemas.microsoft.com/office/drawing/2014/main" id="{788ABFA9-C6AE-47AA-A92B-02A84B8594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300" r="18666" b="-2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A691D7-6A2E-55F1-A24B-C4183F98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Padrão da sequência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50E3B4-5ADD-C484-F5B5-42BBDE0FAEC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4679" y="2212848"/>
            <a:ext cx="4361688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Sequência de Quadrados Perfeitos</a:t>
            </a:r>
          </a:p>
          <a:p>
            <a:pPr marL="0" lvl="1" indent="0">
              <a:buNone/>
            </a:pPr>
            <a:r>
              <a:rPr lang="pt-BR" sz="1400"/>
              <a:t>A sequência é formada por números que são quadrados de inteiros, como 1, 4, 9, e assim por diante.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Geração da Sequência</a:t>
            </a:r>
          </a:p>
          <a:p>
            <a:pPr marL="0" lvl="1" indent="0">
              <a:buNone/>
            </a:pPr>
            <a:r>
              <a:rPr lang="pt-BR" sz="1400"/>
              <a:t>Cada termo da sequência é obtido elevando o índice ao quadrado, demonstrando um padrão matemático claro.</a:t>
            </a:r>
          </a:p>
        </p:txBody>
      </p:sp>
    </p:spTree>
    <p:extLst>
      <p:ext uri="{BB962C8B-B14F-4D97-AF65-F5344CB8AC3E}">
        <p14:creationId xmlns:p14="http://schemas.microsoft.com/office/powerpoint/2010/main" val="2650158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E5303F8E-1764-B102-D7DA-F2162987EB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94F4CF-A0DD-BEF7-A5E1-F7C01D894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Sequência de Cubos</a:t>
            </a:r>
          </a:p>
        </p:txBody>
      </p:sp>
    </p:spTree>
    <p:extLst>
      <p:ext uri="{BB962C8B-B14F-4D97-AF65-F5344CB8AC3E}">
        <p14:creationId xmlns:p14="http://schemas.microsoft.com/office/powerpoint/2010/main" val="1216936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Os cubos da matemática dos números aprendem o conceito da escola da educação">
            <a:extLst>
              <a:ext uri="{FF2B5EF4-FFF2-40B4-BE49-F238E27FC236}">
                <a16:creationId xmlns:a16="http://schemas.microsoft.com/office/drawing/2014/main" id="{6A411316-8657-496B-B191-D6CA85B1B6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3674" r="16626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B945ECF-3C47-F2CA-BAB5-328F4BE4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Padrão da sequência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134CA1-7D1E-B2D4-2875-2C584F77951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4679" y="2212848"/>
            <a:ext cx="4361688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Sequência de Cubos</a:t>
            </a:r>
          </a:p>
          <a:p>
            <a:pPr marL="0" lvl="1" indent="0">
              <a:buNone/>
            </a:pPr>
            <a:r>
              <a:rPr lang="pt-BR" sz="1400"/>
              <a:t>A sequência de cubos é uma série de números que resulta da elevação de cada índice ao cubo, começando por 1.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Cálculo dos Cubos</a:t>
            </a:r>
          </a:p>
          <a:p>
            <a:pPr marL="0" lvl="1" indent="0">
              <a:buNone/>
            </a:pPr>
            <a:r>
              <a:rPr lang="pt-BR" sz="1400"/>
              <a:t>Cada número na sequência é calculado elevando o índice correspondente ao cubo, demonstrando a relação entre números e suas potências.</a:t>
            </a:r>
          </a:p>
        </p:txBody>
      </p:sp>
    </p:spTree>
    <p:extLst>
      <p:ext uri="{BB962C8B-B14F-4D97-AF65-F5344CB8AC3E}">
        <p14:creationId xmlns:p14="http://schemas.microsoft.com/office/powerpoint/2010/main" val="2653519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F8FBBEB3-193F-C133-39C2-60F2AA45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258353-EC39-7BB3-6555-E56F66D97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Sequência Geométrica</a:t>
            </a:r>
          </a:p>
        </p:txBody>
      </p:sp>
    </p:spTree>
    <p:extLst>
      <p:ext uri="{BB962C8B-B14F-4D97-AF65-F5344CB8AC3E}">
        <p14:creationId xmlns:p14="http://schemas.microsoft.com/office/powerpoint/2010/main" val="3136662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Equações de Ciências, Matemática, Química">
            <a:extLst>
              <a:ext uri="{FF2B5EF4-FFF2-40B4-BE49-F238E27FC236}">
                <a16:creationId xmlns:a16="http://schemas.microsoft.com/office/drawing/2014/main" id="{2232DF9E-B6F0-46FF-92FB-F93AA98EB2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736" r="26989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79DBCF-12C8-CA27-28C0-4055A6240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Padrão da sequência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B52366-A7D0-7893-3058-11B791FA494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Fórmula da Sequência Geométrica</a:t>
            </a:r>
          </a:p>
          <a:p>
            <a:pPr marL="0" lvl="1" indent="0">
              <a:buNone/>
            </a:pPr>
            <a:r>
              <a:rPr lang="pt-BR" sz="1400"/>
              <a:t>A fórmula a = a1 * r^(n-1) é essencial para entender como as sequências geométricas são calculadas e utilizadas.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Primeiro Termo e Razão</a:t>
            </a:r>
          </a:p>
          <a:p>
            <a:pPr marL="0" lvl="1" indent="0">
              <a:buNone/>
            </a:pPr>
            <a:r>
              <a:rPr lang="pt-BR" sz="1400"/>
              <a:t>O primeiro termo (a1) e a razão (r) são fundamentais para definir uma sequência geométrica específica e suas propriedades.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Exemplos Práticos</a:t>
            </a:r>
          </a:p>
          <a:p>
            <a:pPr marL="0" lvl="1" indent="0">
              <a:buNone/>
            </a:pPr>
            <a:r>
              <a:rPr lang="pt-BR" sz="1400"/>
              <a:t>Vamos explorar exemplos práticos para entender melhor como aplicar a sequência geométrica em diferentes contextos.</a:t>
            </a:r>
          </a:p>
        </p:txBody>
      </p:sp>
    </p:spTree>
    <p:extLst>
      <p:ext uri="{BB962C8B-B14F-4D97-AF65-F5344CB8AC3E}">
        <p14:creationId xmlns:p14="http://schemas.microsoft.com/office/powerpoint/2010/main" val="3130322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41810DD6-53BD-B473-9D83-8BC0663833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103011-3505-6B56-F848-DA1048BCF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Sequência Alternada</a:t>
            </a:r>
          </a:p>
        </p:txBody>
      </p:sp>
    </p:spTree>
    <p:extLst>
      <p:ext uri="{BB962C8B-B14F-4D97-AF65-F5344CB8AC3E}">
        <p14:creationId xmlns:p14="http://schemas.microsoft.com/office/powerpoint/2010/main" val="3061146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ódigo binário">
            <a:extLst>
              <a:ext uri="{FF2B5EF4-FFF2-40B4-BE49-F238E27FC236}">
                <a16:creationId xmlns:a16="http://schemas.microsoft.com/office/drawing/2014/main" id="{405459CC-BA39-47F7-821A-4FB417D73A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42407" b="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58ED66-3DBC-980C-33E2-C42EF5BC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Padrão da sequência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CDA468C-566E-1C55-DBD3-CC044CAF34D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de Sequências Alternadas</a:t>
            </a:r>
          </a:p>
          <a:p>
            <a:pPr marL="0" lvl="1" indent="0">
              <a:buNone/>
            </a:pPr>
            <a:r>
              <a:rPr lang="pt-BR" sz="1400"/>
              <a:t>Sequências alternadas são formadas por números que mudam seguindo um padrão específico de adição e subtração.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Padrões Diversos</a:t>
            </a:r>
          </a:p>
          <a:p>
            <a:pPr marL="0" lvl="1" indent="0">
              <a:buNone/>
            </a:pPr>
            <a:r>
              <a:rPr lang="pt-BR" sz="1400"/>
              <a:t>Essas sequências podem seguir diferentes padrões, permitindo a exploração de diversas aplicações matemáticas e práticas.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Aplicações Práticas</a:t>
            </a:r>
          </a:p>
          <a:p>
            <a:pPr marL="0" lvl="1" indent="0">
              <a:buNone/>
            </a:pPr>
            <a:r>
              <a:rPr lang="pt-BR" sz="1400"/>
              <a:t>Sequências alternadas têm aplicações em áreas como finanças, ciências e computação, aumentando sua relevância prática.</a:t>
            </a:r>
          </a:p>
        </p:txBody>
      </p:sp>
    </p:spTree>
    <p:extLst>
      <p:ext uri="{BB962C8B-B14F-4D97-AF65-F5344CB8AC3E}">
        <p14:creationId xmlns:p14="http://schemas.microsoft.com/office/powerpoint/2010/main" val="125219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C9733741-C0A6-DAB3-E9EA-750ABDCF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D173AA-58C9-8075-F45E-2BAA319A3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Sequência Tribonacci</a:t>
            </a:r>
          </a:p>
        </p:txBody>
      </p:sp>
    </p:spTree>
    <p:extLst>
      <p:ext uri="{BB962C8B-B14F-4D97-AF65-F5344CB8AC3E}">
        <p14:creationId xmlns:p14="http://schemas.microsoft.com/office/powerpoint/2010/main" val="223413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 close-up da capa do livro">
            <a:extLst>
              <a:ext uri="{FF2B5EF4-FFF2-40B4-BE49-F238E27FC236}">
                <a16:creationId xmlns:a16="http://schemas.microsoft.com/office/drawing/2014/main" id="{D49F0EDD-8CA0-1C91-8F71-ADF8FE4B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02" r="19464" b="-2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D186F7-568F-C329-E987-BA2DE089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Padrão da sequência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F867B0-2BCD-E88E-0474-C78A9A418B4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4679" y="2212848"/>
            <a:ext cx="4361688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500" b="1"/>
              <a:t>Início da Sequência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500"/>
              <a:t>A sequência de Tribonacci começa com os números 0, 0 e 1, estabelecendo a base para os próximos termos.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500" b="1"/>
              <a:t>Geração dos Próximos Termos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500"/>
              <a:t>Os próximos termos da sequência são gerados pela soma dos três números anteriores, criando um padrão único.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500" b="1"/>
              <a:t>Exemplos de Termos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500"/>
              <a:t>A sequência continua como 0, 0, 1, 1, 2, 4, 7, 12, mostrando a progressão dos números.</a:t>
            </a:r>
          </a:p>
        </p:txBody>
      </p:sp>
    </p:spTree>
    <p:extLst>
      <p:ext uri="{BB962C8B-B14F-4D97-AF65-F5344CB8AC3E}">
        <p14:creationId xmlns:p14="http://schemas.microsoft.com/office/powerpoint/2010/main" val="14836405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As bolhas de comunicação vermelhas com espaço de cópia são conectadas umas às outras com setas pretas. Esta imagem mostra as mídias sociais e a comunicação online entre as pessoas.">
            <a:extLst>
              <a:ext uri="{FF2B5EF4-FFF2-40B4-BE49-F238E27FC236}">
                <a16:creationId xmlns:a16="http://schemas.microsoft.com/office/drawing/2014/main" id="{656D5678-50FD-4741-979A-0A452D7947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720" r="32109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330F20-8B95-BDC6-8230-90EF4D39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 e cálculo dos termos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D5DF74-32AB-5292-129A-34B0114144B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O que é a Sequência de Tribonacci?</a:t>
            </a:r>
          </a:p>
          <a:p>
            <a:pPr marL="0" lvl="1" indent="0">
              <a:buNone/>
            </a:pPr>
            <a:r>
              <a:rPr lang="pt-BR" sz="1400"/>
              <a:t>A sequência de Tribonacci é uma série numérica onde cada termo é a soma dos três termos anteriores. É uma generalização da sequência de Fibonacci.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Algoritmos Recursivos</a:t>
            </a:r>
          </a:p>
          <a:p>
            <a:pPr marL="0" lvl="1" indent="0">
              <a:buNone/>
            </a:pPr>
            <a:r>
              <a:rPr lang="pt-BR" sz="1400"/>
              <a:t>Os algoritmos recursivos calculam os termos da sequência chamando a si mesmos, o que pode ser mais intuitivo, mas menos eficiente para grandes valores.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Algoritmos Iterativos</a:t>
            </a:r>
          </a:p>
          <a:p>
            <a:pPr marL="0" lvl="1" indent="0">
              <a:buNone/>
            </a:pPr>
            <a:r>
              <a:rPr lang="pt-BR" sz="1400"/>
              <a:t>Os algoritmos iterativos utilizam loops para calcular os termos da sequência de forma mais eficiente, especialmente para grandes números.</a:t>
            </a:r>
          </a:p>
        </p:txBody>
      </p:sp>
    </p:spTree>
    <p:extLst>
      <p:ext uri="{BB962C8B-B14F-4D97-AF65-F5344CB8AC3E}">
        <p14:creationId xmlns:p14="http://schemas.microsoft.com/office/powerpoint/2010/main" val="1521785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2D25C-AC06-9738-AF9E-5D6062C59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6E4001-FF4D-6C8A-66B8-6CA73E115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Vista de baixo ângulo da torre de estacionamento. Eu crio a cor do arco-íris dos edifícios">
            <a:extLst>
              <a:ext uri="{FF2B5EF4-FFF2-40B4-BE49-F238E27FC236}">
                <a16:creationId xmlns:a16="http://schemas.microsoft.com/office/drawing/2014/main" id="{C85186E0-A54F-517A-7F6D-C64301BBB2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809" b="73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6F82AE-7CF1-9053-EE4C-8576BFB9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815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Título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714ED2-F0B8-01DE-1CCA-1B355E8C6EB0}"/>
              </a:ext>
            </a:extLst>
          </p:cNvPr>
          <p:cNvSpPr txBox="1"/>
          <p:nvPr/>
        </p:nvSpPr>
        <p:spPr>
          <a:xfrm>
            <a:off x="288099" y="1789561"/>
            <a:ext cx="5530533" cy="4099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800" dirty="0" err="1"/>
              <a:t>Desenvolvimento</a:t>
            </a:r>
            <a:r>
              <a:rPr lang="en-US" sz="4800" dirty="0"/>
              <a:t> de </a:t>
            </a:r>
            <a:r>
              <a:rPr lang="en-US" sz="4800" dirty="0" err="1"/>
              <a:t>Aplicação</a:t>
            </a:r>
            <a:r>
              <a:rPr lang="en-US" sz="4800" dirty="0"/>
              <a:t> de </a:t>
            </a:r>
            <a:r>
              <a:rPr lang="en-US" sz="4800" dirty="0" err="1"/>
              <a:t>Cálculo</a:t>
            </a:r>
            <a:r>
              <a:rPr lang="en-US" sz="4800" dirty="0"/>
              <a:t> de  </a:t>
            </a:r>
            <a:r>
              <a:rPr lang="en-US" sz="4800" dirty="0" err="1"/>
              <a:t>Sequências</a:t>
            </a:r>
            <a:r>
              <a:rPr lang="en-US" sz="4800" dirty="0"/>
              <a:t> </a:t>
            </a:r>
            <a:r>
              <a:rPr lang="en-US" sz="4800" dirty="0" err="1"/>
              <a:t>Lógicas</a:t>
            </a:r>
            <a:endParaRPr lang="en-US" sz="4800" dirty="0"/>
          </a:p>
        </p:txBody>
      </p:sp>
      <p:pic>
        <p:nvPicPr>
          <p:cNvPr id="9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C8A02118-3A66-8BA3-03D3-5E807EB28C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03" r="11697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570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Jogo da velha jogado em um quadro-negro.">
            <a:extLst>
              <a:ext uri="{FF2B5EF4-FFF2-40B4-BE49-F238E27FC236}">
                <a16:creationId xmlns:a16="http://schemas.microsoft.com/office/drawing/2014/main" id="{F774AD06-AAF9-423C-84D7-4224FB3ACE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552" r="20414" b="-2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35B5EC-A591-0679-BB11-43AA70147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47" y="603504"/>
            <a:ext cx="533608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Mais 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Requisitos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Funcionais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647D85-F979-3B24-1EA1-FBC8A8BCC2B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12735" y="2212848"/>
            <a:ext cx="5486400" cy="2033475"/>
          </a:xfrm>
        </p:spPr>
        <p:txBody>
          <a:bodyPr>
            <a:noAutofit/>
          </a:bodyPr>
          <a:lstStyle/>
          <a:p>
            <a:pPr>
              <a:spcBef>
                <a:spcPts val="2500"/>
              </a:spcBef>
            </a:pPr>
            <a:r>
              <a:rPr lang="pt-BR" b="1" dirty="0"/>
              <a:t>Deve possuir um interface TEXTO</a:t>
            </a:r>
            <a:endParaRPr lang="pt-BR" dirty="0"/>
          </a:p>
          <a:p>
            <a:pPr>
              <a:spcBef>
                <a:spcPts val="2500"/>
              </a:spcBef>
            </a:pPr>
            <a:r>
              <a:rPr lang="pt-BR" b="1" dirty="0"/>
              <a:t>Deve apresentar ao usuário um Menu</a:t>
            </a:r>
          </a:p>
          <a:p>
            <a:pPr>
              <a:spcBef>
                <a:spcPts val="2500"/>
              </a:spcBef>
            </a:pPr>
            <a:r>
              <a:rPr lang="pt-BR" b="1" dirty="0"/>
              <a:t>Deve permitir ao usuário a execução de apenas 1 cálculo de sequência por vez, porém deve permitir que ao finalizar 1 cálculo o usuário continue solicitando novos cálculos, até indicar que deseja encerrar a aplicação</a:t>
            </a:r>
          </a:p>
        </p:txBody>
      </p:sp>
    </p:spTree>
    <p:extLst>
      <p:ext uri="{BB962C8B-B14F-4D97-AF65-F5344CB8AC3E}">
        <p14:creationId xmlns:p14="http://schemas.microsoft.com/office/powerpoint/2010/main" val="2371758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22492-1416-B6EB-E35E-BCEB5FBA1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6322C0-DDBB-3656-A820-81800790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2C2CE252-99D3-FFE3-D9BA-95EFE01C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1B39A2-E50A-4D0D-AAC9-DE2540089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9CCA84-B40A-C044-4951-16CF98655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 fontScale="90000"/>
          </a:bodyPr>
          <a:lstStyle/>
          <a:p>
            <a:pPr algn="l"/>
            <a:r>
              <a:rPr lang="pt-BR" sz="6000" dirty="0">
                <a:solidFill>
                  <a:srgbClr val="FFFFFF"/>
                </a:solidFill>
              </a:rPr>
              <a:t>Requisitos </a:t>
            </a:r>
            <a:br>
              <a:rPr lang="pt-BR" sz="6000" dirty="0">
                <a:solidFill>
                  <a:srgbClr val="FFFFFF"/>
                </a:solidFill>
              </a:rPr>
            </a:br>
            <a:r>
              <a:rPr lang="pt-BR" sz="6000" dirty="0">
                <a:solidFill>
                  <a:srgbClr val="FFFFFF"/>
                </a:solidFill>
              </a:rPr>
              <a:t>Não Funcionais &amp; Limitação</a:t>
            </a:r>
          </a:p>
        </p:txBody>
      </p:sp>
    </p:spTree>
    <p:extLst>
      <p:ext uri="{BB962C8B-B14F-4D97-AF65-F5344CB8AC3E}">
        <p14:creationId xmlns:p14="http://schemas.microsoft.com/office/powerpoint/2010/main" val="487979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0627B-F6E3-5C74-2408-624ADD16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82D636-EF6F-8C22-99D7-F431E503F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Jogo da velha jogado em um quadro-negro.">
            <a:extLst>
              <a:ext uri="{FF2B5EF4-FFF2-40B4-BE49-F238E27FC236}">
                <a16:creationId xmlns:a16="http://schemas.microsoft.com/office/drawing/2014/main" id="{AE081546-3173-D2FF-4BDF-3D96FE7773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552" r="20414" b="-2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75BDE5-CD31-BC0C-2626-687BB148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Requisitos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Não</a:t>
            </a:r>
            <a:r>
              <a:rPr lang="en-US" dirty="0" err="1"/>
              <a:t>-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Funcionais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DB28691-70E7-5B86-66AF-75BC376E85B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4678" y="2212848"/>
            <a:ext cx="4909299" cy="203347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b="1" dirty="0"/>
              <a:t>Obrigatório uso do </a:t>
            </a:r>
            <a:r>
              <a:rPr lang="pt-BR" b="1" dirty="0" err="1"/>
              <a:t>VisualG</a:t>
            </a:r>
            <a:endParaRPr lang="pt-BR" dirty="0"/>
          </a:p>
          <a:p>
            <a:pPr marL="0" indent="0">
              <a:spcBef>
                <a:spcPts val="2500"/>
              </a:spcBef>
              <a:buNone/>
            </a:pPr>
            <a:r>
              <a:rPr lang="pt-BR" b="1" dirty="0"/>
              <a:t>Documentação – Manual do Usuário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b="1" dirty="0"/>
              <a:t>Uso do GIT</a:t>
            </a:r>
          </a:p>
        </p:txBody>
      </p:sp>
    </p:spTree>
    <p:extLst>
      <p:ext uri="{BB962C8B-B14F-4D97-AF65-F5344CB8AC3E}">
        <p14:creationId xmlns:p14="http://schemas.microsoft.com/office/powerpoint/2010/main" val="649082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B4B06-EA7C-9273-E478-D38BCBE0B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4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sinal de trânsito de Beco sem saída">
            <a:extLst>
              <a:ext uri="{FF2B5EF4-FFF2-40B4-BE49-F238E27FC236}">
                <a16:creationId xmlns:a16="http://schemas.microsoft.com/office/drawing/2014/main" id="{D6EC2313-4262-95BB-E489-B4C2160387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379" b="21616"/>
          <a:stretch/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49209F-D877-4344-CD1C-E0804C62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319"/>
            <a:ext cx="4705097" cy="1601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76E6B1-221D-0D28-5407-13210201781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19333" y="4837318"/>
            <a:ext cx="5753567" cy="160158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800" b="1" dirty="0"/>
              <a:t>Não é permitido o uso nenhum tipo de função “pronta”.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800" b="1" dirty="0"/>
              <a:t>Toda a lógica deve ser desenvolvida pela equipe.</a:t>
            </a:r>
          </a:p>
        </p:txBody>
      </p:sp>
    </p:spTree>
    <p:extLst>
      <p:ext uri="{BB962C8B-B14F-4D97-AF65-F5344CB8AC3E}">
        <p14:creationId xmlns:p14="http://schemas.microsoft.com/office/powerpoint/2010/main" val="36868508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F74C59-445A-9824-B537-A392A6ECE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6CC84B-13DB-EB4C-2364-14B0A131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847088"/>
            <a:ext cx="7344336" cy="1133856"/>
          </a:xfrm>
        </p:spPr>
        <p:txBody>
          <a:bodyPr anchor="b">
            <a:normAutofit/>
          </a:bodyPr>
          <a:lstStyle/>
          <a:p>
            <a:r>
              <a:rPr lang="pt-BR" sz="6000"/>
              <a:t>Conclusão</a:t>
            </a:r>
          </a:p>
        </p:txBody>
      </p:sp>
      <p:graphicFrame>
        <p:nvGraphicFramePr>
          <p:cNvPr id="9" name="Espaço Reservado para Conteúdo 2">
            <a:extLst>
              <a:ext uri="{FF2B5EF4-FFF2-40B4-BE49-F238E27FC236}">
                <a16:creationId xmlns:a16="http://schemas.microsoft.com/office/drawing/2014/main" id="{E4C0EC3F-DA9B-A649-C73D-4CB3617017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19318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12646" y="3593592"/>
          <a:ext cx="10890504" cy="2512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4432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Ponto de interrogação amarelo">
            <a:extLst>
              <a:ext uri="{FF2B5EF4-FFF2-40B4-BE49-F238E27FC236}">
                <a16:creationId xmlns:a16="http://schemas.microsoft.com/office/drawing/2014/main" id="{748967A5-12D1-43E6-A28D-E8A06F615E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8240" r="6000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745479A-BEEA-AF22-529D-B3F282B7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82" y="2357353"/>
            <a:ext cx="4646868" cy="1527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PERGUNTAS </a:t>
            </a:r>
            <a:r>
              <a:rPr lang="en-US" sz="5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918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Visualização futurista de big data">
            <a:extLst>
              <a:ext uri="{FF2B5EF4-FFF2-40B4-BE49-F238E27FC236}">
                <a16:creationId xmlns:a16="http://schemas.microsoft.com/office/drawing/2014/main" id="{85F05908-4BAE-48F2-B22A-8160D7987B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5265" r="28935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E9268F-061A-5405-0568-478E8219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Objetivos do projeto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9E4F03-F3EA-EAFB-0BD6-216DC3D9252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Melhoria nas Habilidades de Lógica</a:t>
            </a:r>
          </a:p>
          <a:p>
            <a:pPr marL="0" lvl="1" indent="0">
              <a:buNone/>
            </a:pPr>
            <a:r>
              <a:rPr lang="pt-BR" sz="1400"/>
              <a:t>Promover o desenvolvimento das habilidades lógicas dos participantes para melhorar a resolução de problemas na programação.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Entendimento de Padrões Numéricos</a:t>
            </a:r>
          </a:p>
          <a:p>
            <a:pPr marL="0" lvl="1" indent="0">
              <a:buNone/>
            </a:pPr>
            <a:r>
              <a:rPr lang="pt-BR" sz="1400"/>
              <a:t>Aprofundar o entendimento de padrões em sequências numéricas, essencial para a programação e a análise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Aplicação em Problemas Reais</a:t>
            </a:r>
          </a:p>
          <a:p>
            <a:pPr marL="0" lvl="1" indent="0">
              <a:buNone/>
            </a:pPr>
            <a:r>
              <a:rPr lang="pt-BR" sz="1400"/>
              <a:t>Aplicar conceitos aprendidos em problemas de programação do mundo real para facilitar a aprendizagem prática.</a:t>
            </a:r>
          </a:p>
        </p:txBody>
      </p:sp>
    </p:spTree>
    <p:extLst>
      <p:ext uri="{BB962C8B-B14F-4D97-AF65-F5344CB8AC3E}">
        <p14:creationId xmlns:p14="http://schemas.microsoft.com/office/powerpoint/2010/main" val="1380393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Espaço Reservado para Conteúdo 4" descr="Equações de Ciências, Matemática, Química">
            <a:extLst>
              <a:ext uri="{FF2B5EF4-FFF2-40B4-BE49-F238E27FC236}">
                <a16:creationId xmlns:a16="http://schemas.microsoft.com/office/drawing/2014/main" id="{C6729039-1FB3-4AF4-B5DF-6178C45FAC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831" r="17859" b="1"/>
          <a:stretch/>
        </p:blipFill>
        <p:spPr>
          <a:xfrm>
            <a:off x="731521" y="2011679"/>
            <a:ext cx="4684352" cy="42976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2B3183-7464-7DC5-458A-9B77D93C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41"/>
            <a:ext cx="4779572" cy="1298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Importância do estudo de sequências numéricas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114076-8002-C450-5DB3-6A0F643EE94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47394" y="1280160"/>
            <a:ext cx="5546770" cy="429768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Desenvolvimento do Raciocínio Lógico</a:t>
            </a:r>
          </a:p>
          <a:p>
            <a:pPr marL="0" lvl="1" indent="0">
              <a:buNone/>
            </a:pPr>
            <a:r>
              <a:rPr lang="pt-BR" sz="1400" dirty="0"/>
              <a:t>O estudo de sequências numéricas é essencial para aprimorar o raciocínio lógico e analítico, habilidades fundamentais em diversas áreas.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Aplicações em Matemática</a:t>
            </a:r>
          </a:p>
          <a:p>
            <a:pPr marL="0" lvl="1" indent="0">
              <a:buNone/>
            </a:pPr>
            <a:r>
              <a:rPr lang="pt-BR" sz="1400" dirty="0"/>
              <a:t>Sequências numéricas são amplamente utilizadas na matemática para resolver problemas complexos e entender padrões numéricos.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Relevância na Ciência da Computação</a:t>
            </a:r>
          </a:p>
          <a:p>
            <a:pPr marL="0" lvl="1" indent="0">
              <a:buNone/>
            </a:pPr>
            <a:r>
              <a:rPr lang="pt-BR" sz="1400" dirty="0"/>
              <a:t>Na ciência da computação, sequências numéricas são fundamentais para algoritmos, estruturas de dados e modelagem de fenômenos.</a:t>
            </a:r>
          </a:p>
        </p:txBody>
      </p:sp>
    </p:spTree>
    <p:extLst>
      <p:ext uri="{BB962C8B-B14F-4D97-AF65-F5344CB8AC3E}">
        <p14:creationId xmlns:p14="http://schemas.microsoft.com/office/powerpoint/2010/main" val="2609145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E189A-3012-4878-B9AD-139905D1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2D299-57D6-00E0-37C5-A55846578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46685C47-D7A4-40AA-78DA-B1A0D671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BA3F37-B04B-2F5D-1B50-CD33E5B4C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AB96F5-46E4-F5BD-EA3A-3423AC195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 dirty="0">
                <a:solidFill>
                  <a:srgbClr val="FFFFFF"/>
                </a:solidFill>
              </a:rPr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106264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4" descr="Um padrão azul abstrato com números">
            <a:extLst>
              <a:ext uri="{FF2B5EF4-FFF2-40B4-BE49-F238E27FC236}">
                <a16:creationId xmlns:a16="http://schemas.microsoft.com/office/drawing/2014/main" id="{D472888F-4349-08C8-D764-C65162A8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7" t="28821" b="75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EB3C53-22DB-1DA2-1148-480E537E9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Sequência de Fibonacci</a:t>
            </a:r>
          </a:p>
        </p:txBody>
      </p:sp>
    </p:spTree>
    <p:extLst>
      <p:ext uri="{BB962C8B-B14F-4D97-AF65-F5344CB8AC3E}">
        <p14:creationId xmlns:p14="http://schemas.microsoft.com/office/powerpoint/2010/main" val="320316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O aquecimento global começa com o dióxido de carbono&#10;O ecossistema da planta é destruído e a folha murcha.">
            <a:extLst>
              <a:ext uri="{FF2B5EF4-FFF2-40B4-BE49-F238E27FC236}">
                <a16:creationId xmlns:a16="http://schemas.microsoft.com/office/drawing/2014/main" id="{D41878C8-70FE-4DFB-9067-B77445A60B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838" r="33368" b="-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70ABFB0-490F-9429-38EA-1AD6C34A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Padrão da sequência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0E2FF4-D168-F33F-6051-9F4A1F7F5FA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Início da sequência</a:t>
            </a:r>
          </a:p>
          <a:p>
            <a:pPr marL="0" lvl="1" indent="0">
              <a:buNone/>
            </a:pPr>
            <a:r>
              <a:rPr lang="pt-BR" sz="1400"/>
              <a:t>A sequência de Fibonacci começa com os números 0 e 1, estabelecendo a base para o resto da sequência.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Padrão crescente</a:t>
            </a:r>
          </a:p>
          <a:p>
            <a:pPr marL="0" lvl="1" indent="0">
              <a:buNone/>
            </a:pPr>
            <a:r>
              <a:rPr lang="pt-BR" sz="1400"/>
              <a:t>A sequência avança como 0, 1, 1, 2, 3, 5, 8, 13, mostrando um padrão de crescimento específico.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Aplicações diversas</a:t>
            </a:r>
          </a:p>
          <a:p>
            <a:pPr marL="0" lvl="1" indent="0">
              <a:buNone/>
            </a:pPr>
            <a:r>
              <a:rPr lang="pt-BR" sz="1400"/>
              <a:t>A sequência de Fibonacci é fundamental em biologia, computação e outras áreas, demonstrando sua importância em diferentes campos.</a:t>
            </a:r>
          </a:p>
        </p:txBody>
      </p:sp>
    </p:spTree>
    <p:extLst>
      <p:ext uri="{BB962C8B-B14F-4D97-AF65-F5344CB8AC3E}">
        <p14:creationId xmlns:p14="http://schemas.microsoft.com/office/powerpoint/2010/main" val="2804799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Várias linhas retas combinadas criam este design.  As linhas pretas têm 10 pixels de largura. Imagem disponível até 16 megapixels de tamanho (4000x4000)&lt;br&gt;&lt;b&gt;Inclui traçado de recorte.&lt;/b&gt;">
            <a:extLst>
              <a:ext uri="{FF2B5EF4-FFF2-40B4-BE49-F238E27FC236}">
                <a16:creationId xmlns:a16="http://schemas.microsoft.com/office/drawing/2014/main" id="{FCFF2B49-4F85-4920-82ED-3D59B34EB6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4675" r="14658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D9A2FE-F5A2-38B3-59FC-E26D98139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cálculo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n-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ésimo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termo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95EFA1-8B21-3694-C6C4-82B85B3D635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Cálculo Recursivo</a:t>
            </a:r>
          </a:p>
          <a:p>
            <a:pPr marL="0" lvl="1" indent="0">
              <a:buNone/>
            </a:pPr>
            <a:r>
              <a:rPr lang="pt-BR" sz="1400"/>
              <a:t>O cálculo do n-ésimo termo da sequência de Fibonacci pode ser realizado usando uma função recursiva, que chama a si mesma até atingir o caso base.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Cálculo Iterativo</a:t>
            </a:r>
          </a:p>
          <a:p>
            <a:pPr marL="0" lvl="1" indent="0">
              <a:buNone/>
            </a:pPr>
            <a:r>
              <a:rPr lang="pt-BR" sz="1400"/>
              <a:t>Outra abordagem é o cálculo iterativo, que utiliza um loop para calcular cada termo, resultando em maior eficiência em termos de tempo de execução.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Complexidade do Algoritmo</a:t>
            </a:r>
          </a:p>
          <a:p>
            <a:pPr marL="0" lvl="1" indent="0">
              <a:buNone/>
            </a:pPr>
            <a:r>
              <a:rPr lang="pt-BR" sz="1400"/>
              <a:t>A complexidade do algoritmo recursivo é exponencial, enquanto a abordagem iterativa possui complexidade linear, o que a torna mais eficiente.</a:t>
            </a:r>
          </a:p>
        </p:txBody>
      </p:sp>
    </p:spTree>
    <p:extLst>
      <p:ext uri="{BB962C8B-B14F-4D97-AF65-F5344CB8AC3E}">
        <p14:creationId xmlns:p14="http://schemas.microsoft.com/office/powerpoint/2010/main" val="2546675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2718</Words>
  <Application>Microsoft Macintosh PowerPoint</Application>
  <PresentationFormat>Widescreen</PresentationFormat>
  <Paragraphs>214</Paragraphs>
  <Slides>35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Aptos</vt:lpstr>
      <vt:lpstr>Arial</vt:lpstr>
      <vt:lpstr>Neue Haas Grotesk Text Pro</vt:lpstr>
      <vt:lpstr>VanillaVTI</vt:lpstr>
      <vt:lpstr>KICK-OFF</vt:lpstr>
      <vt:lpstr>Introdução ao Projeto</vt:lpstr>
      <vt:lpstr>Título do Projeto</vt:lpstr>
      <vt:lpstr>Objetivos do projeto</vt:lpstr>
      <vt:lpstr>Importância do estudo de sequências numéricas</vt:lpstr>
      <vt:lpstr>Requisitos Funcionais</vt:lpstr>
      <vt:lpstr>Sequência de Fibonacci</vt:lpstr>
      <vt:lpstr>Padrão da sequência</vt:lpstr>
      <vt:lpstr>Exemplo e cálculo do  n-ésimo termo</vt:lpstr>
      <vt:lpstr>Números Triangulares</vt:lpstr>
      <vt:lpstr>Padrão da sequência</vt:lpstr>
      <vt:lpstr>Exemplo e cálculo do número triangular na posição N</vt:lpstr>
      <vt:lpstr>Sequência de Números Primos</vt:lpstr>
      <vt:lpstr>Definição e identificação de números primos</vt:lpstr>
      <vt:lpstr>Exemplo e listagem dos primeiros N primos</vt:lpstr>
      <vt:lpstr>Sequência Fatorial</vt:lpstr>
      <vt:lpstr>Padrão da sequência</vt:lpstr>
      <vt:lpstr>Exemplo e cálculo do fatorial de um número</vt:lpstr>
      <vt:lpstr>Sequência de Quadrados Perfeitos</vt:lpstr>
      <vt:lpstr>Padrão da sequência</vt:lpstr>
      <vt:lpstr>Sequência de Cubos</vt:lpstr>
      <vt:lpstr>Padrão da sequência</vt:lpstr>
      <vt:lpstr>Sequência Geométrica</vt:lpstr>
      <vt:lpstr>Padrão da sequência</vt:lpstr>
      <vt:lpstr>Sequência Alternada</vt:lpstr>
      <vt:lpstr>Padrão da sequência</vt:lpstr>
      <vt:lpstr>Sequência Tribonacci</vt:lpstr>
      <vt:lpstr>Padrão da sequência</vt:lpstr>
      <vt:lpstr>Exemplo e cálculo dos termos</vt:lpstr>
      <vt:lpstr>Mais  Requisitos Funcionais</vt:lpstr>
      <vt:lpstr>Requisitos  Não Funcionais &amp; Limitação</vt:lpstr>
      <vt:lpstr>Requisitos  Não-Funcionais</vt:lpstr>
      <vt:lpstr>LIMITAÇÃO</vt:lpstr>
      <vt:lpstr>Conclusão</vt:lpstr>
      <vt:lpstr>PERGUNTAS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fabiano Walczak</dc:creator>
  <cp:lastModifiedBy>fabiano Walczak</cp:lastModifiedBy>
  <cp:revision>5</cp:revision>
  <dcterms:created xsi:type="dcterms:W3CDTF">2025-02-24T21:20:26Z</dcterms:created>
  <dcterms:modified xsi:type="dcterms:W3CDTF">2025-08-29T23:41:36Z</dcterms:modified>
</cp:coreProperties>
</file>